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374" r:id="rId2"/>
    <p:sldId id="313" r:id="rId3"/>
    <p:sldId id="360" r:id="rId4"/>
    <p:sldId id="361" r:id="rId5"/>
    <p:sldId id="362" r:id="rId6"/>
    <p:sldId id="382" r:id="rId7"/>
    <p:sldId id="384" r:id="rId8"/>
    <p:sldId id="385" r:id="rId9"/>
    <p:sldId id="386" r:id="rId10"/>
    <p:sldId id="387" r:id="rId11"/>
    <p:sldId id="388" r:id="rId12"/>
    <p:sldId id="389" r:id="rId13"/>
    <p:sldId id="394" r:id="rId14"/>
    <p:sldId id="401" r:id="rId15"/>
    <p:sldId id="398" r:id="rId16"/>
    <p:sldId id="395" r:id="rId17"/>
    <p:sldId id="396" r:id="rId18"/>
    <p:sldId id="399" r:id="rId19"/>
    <p:sldId id="40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/>
        </p14:section>
        <p14:section name="Main Pages" id="{2D6216EE-085B-1D4F-9148-1C95E9B04113}">
          <p14:sldIdLst>
            <p14:sldId id="374"/>
            <p14:sldId id="313"/>
            <p14:sldId id="360"/>
            <p14:sldId id="361"/>
            <p14:sldId id="362"/>
            <p14:sldId id="382"/>
            <p14:sldId id="384"/>
            <p14:sldId id="385"/>
            <p14:sldId id="386"/>
            <p14:sldId id="387"/>
            <p14:sldId id="388"/>
            <p14:sldId id="389"/>
            <p14:sldId id="394"/>
            <p14:sldId id="401"/>
            <p14:sldId id="398"/>
            <p14:sldId id="395"/>
            <p14:sldId id="396"/>
            <p14:sldId id="399"/>
            <p14:sldId id="400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76DEA"/>
    <a:srgbClr val="D4E6FF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9"/>
    <p:restoredTop sz="74576" autoAdjust="0"/>
  </p:normalViewPr>
  <p:slideViewPr>
    <p:cSldViewPr snapToGrid="0" snapToObjects="1">
      <p:cViewPr varScale="1">
        <p:scale>
          <a:sx n="86" d="100"/>
          <a:sy n="86" d="100"/>
        </p:scale>
        <p:origin x="1728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(Time Limit : 10 sec)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9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Следующим шагом было создание</a:t>
            </a:r>
            <a:r>
              <a:rPr lang="ru-RU" baseline="0" dirty="0"/>
              <a:t> масок, по которым применялись модификаторы наращивания высоты в нужных областях, затем применены модификаторы мягких краёв, обрывов и эрозии для получения различных структур на склонах, а также выравнивания и высушивания для сглаживания «плоских» поверхностей. После этого с помощью ручной настройки были придан финальный вид.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20</a:t>
            </a:r>
            <a:r>
              <a:rPr lang="en-US" baseline="0" dirty="0"/>
              <a:t>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30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2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Для создания материалов ландшафта существуют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основных способа – при помощи градиентов и при помощи текстур.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Градиентный метод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использование ячеек, каждая из которых позволяет определить палитру цветов и область.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Текстурный метод требует импортировать в программу ключевых компонентов материала.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Одновременным преимуществом и недостатком этого метода перед градиентным является возможность и необходимость точного задания параметров того как материал ляжет на указанную поверхность.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Были добавлены 6 текстур материалов – лесного наста, снега, гор, песка, каменной поверхности и травы.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30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7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экспорта всех использованных материалов и геометрических параметров ландшафта, была получена карта внутри </a:t>
            </a:r>
            <a:r>
              <a:rPr lang="en-US" baseline="0" dirty="0"/>
              <a:t>Unreal Engine </a:t>
            </a:r>
            <a:r>
              <a:rPr lang="ru-RU" baseline="0" dirty="0"/>
              <a:t>5 представленная на левом рисунке.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Подобный вид обусловлен отсутствием переноса использованных материалов. После ручного добавления всех необходимых связей между ландшафтом и материалами, с помощью данных перенесённых из </a:t>
            </a:r>
            <a:r>
              <a:rPr lang="en-US" baseline="0" dirty="0"/>
              <a:t>World Creator 3 </a:t>
            </a:r>
            <a:r>
              <a:rPr lang="ru-RU" baseline="0" dirty="0"/>
              <a:t>была получена следующая карта (на рисунок справа).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1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воды в сцену были использованы плоскости, поверхности которых симулируют эффект волн и обладают свойствами затухания света и полупрозрачности.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в сцену были добавлены объекты деревьев. На данной итерации проекта у деревьев отключены тени, поскольку было задействовано слишком много ресурсов и </a:t>
            </a:r>
            <a:r>
              <a:rPr lang="ru-RU" baseline="0" dirty="0" smtClean="0"/>
              <a:t>требовалось повысить производительность.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3</a:t>
            </a:r>
            <a:r>
              <a:rPr lang="en-US" baseline="0" dirty="0"/>
              <a:t>m, </a:t>
            </a:r>
            <a:r>
              <a:rPr lang="ru-RU" baseline="0" dirty="0"/>
              <a:t>40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4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рамках поставленной задачи, необходима разработка элементов характерных проектам жанра </a:t>
            </a:r>
            <a:r>
              <a:rPr lang="en-US" baseline="0" dirty="0"/>
              <a:t>RPG. </a:t>
            </a: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подобных систем пользовательское наблюдение как правило осуществляется при помощи камеры с следующими характеристиками: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Добавление необходимого функционала осуществимо при использования добавления связи камеры с перемещающейся невидимой точкой под статическим углом с возможностью изменения расстояния. При этом осуществление перемещения при помощи клавиш происходит за счёт вызова соответствующих событий и последующего изменения координат точки наблюдения.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05 </a:t>
            </a:r>
            <a:r>
              <a:rPr lang="en-US" baseline="0" dirty="0"/>
              <a:t>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49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добавления системы инвентаря необходимо создания структуры хранения данных, способной передавать и хранить всю необходимую информацию об объекте.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при помощи встроенного инструмента создания 2</a:t>
            </a:r>
            <a:r>
              <a:rPr lang="en-US" baseline="0" dirty="0"/>
              <a:t>d-</a:t>
            </a:r>
            <a:r>
              <a:rPr lang="ru-RU" baseline="0" dirty="0"/>
              <a:t>элементов – </a:t>
            </a:r>
            <a:r>
              <a:rPr lang="en-US" baseline="0" dirty="0"/>
              <a:t>UMG, </a:t>
            </a:r>
            <a:r>
              <a:rPr lang="ru-RU" baseline="0" dirty="0"/>
              <a:t>были созданы элементы панели инвентаря, его динамических ячеек и статусной панели.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разработана система загрузки и разгрузки элементов инвентаря исходя из данных используемой структуры.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25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Для проведения улучшения производительности рендеринга ландшафта из сцены были скрыты все второстепенные объекты и оставлен только объект ландшафта.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Далее в режиме отображения сетки были получены результаты производительности в среднем 5</a:t>
            </a:r>
            <a:r>
              <a:rPr lang="en-US" baseline="0" dirty="0"/>
              <a:t>9</a:t>
            </a:r>
            <a:r>
              <a:rPr lang="ru-RU" baseline="0" dirty="0"/>
              <a:t> </a:t>
            </a:r>
            <a:r>
              <a:rPr lang="en-US" baseline="0" dirty="0"/>
              <a:t>FPS. </a:t>
            </a:r>
            <a:r>
              <a:rPr lang="ru-RU" baseline="0" dirty="0"/>
              <a:t>Данная цифра позволяет определить что подобная детализация ландшафта оказывает существенное влияние на производительность.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уменьшения детализации сетки был получен результат в 120</a:t>
            </a:r>
            <a:r>
              <a:rPr lang="en-US" baseline="0" dirty="0"/>
              <a:t>FPS, </a:t>
            </a:r>
            <a:r>
              <a:rPr lang="ru-RU" baseline="0" dirty="0"/>
              <a:t>являющийся максимальным установленным системой, что свидетельствует о том что в дальнейшем влиянием непосредственно структуры ландшафта на производительность сцены можно пренебречь.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4</a:t>
            </a:r>
            <a:r>
              <a:rPr lang="en-US" baseline="0" dirty="0"/>
              <a:t>m, </a:t>
            </a:r>
            <a:r>
              <a:rPr lang="ru-RU" baseline="0" dirty="0"/>
              <a:t>50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7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После этого было использование инстанцирование одинаковых объектов растительности, проведена ручная настройка дальности рендеринга объектов при использовании ракурсов с перекрывающимися объектами и изменены параметры детализации теней.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среднем после применения методов улучшения производительности во вспомогательной сцене наблюдается рост часты кадров обновления в секунду в районе 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1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aseline="0" dirty="0"/>
              <a:t>В итоге был получен следующий финальный вид сцен для свободной и фиксированной камер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10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20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</a:t>
            </a:r>
            <a:r>
              <a:rPr lang="ru-RU" baseline="0" dirty="0"/>
              <a:t> данной работы были достигнуты поставленные цели исследования и применения методов создания ландшафта, разработаны необходимые объекты и элементы пользовательского интерфейса, </a:t>
            </a:r>
            <a:r>
              <a:rPr lang="ru-RU" baseline="0" dirty="0" smtClean="0"/>
              <a:t>проведено повышение производительности </a:t>
            </a:r>
            <a:r>
              <a:rPr lang="ru-RU" baseline="0" dirty="0"/>
              <a:t>ресурсозатратных объектов проекта.</a:t>
            </a:r>
            <a:endParaRPr lang="ru-RU" sz="1200" baseline="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А также были выполнены все поставленные задачи.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>
                <a:effectLst/>
              </a:rPr>
              <a:t>На этом у меня всё, большое спасибо за внимание, я готов отвечать на ваши вопросы.</a:t>
            </a:r>
          </a:p>
          <a:p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 </a:t>
            </a:r>
            <a:r>
              <a:rPr lang="ru-RU" baseline="0" dirty="0"/>
              <a:t>25 </a:t>
            </a:r>
            <a:r>
              <a:rPr lang="en-US" baseline="0" dirty="0"/>
              <a:t>sec | Cumulative = </a:t>
            </a:r>
            <a:r>
              <a:rPr lang="ru-RU" baseline="0" dirty="0"/>
              <a:t>5</a:t>
            </a:r>
            <a:r>
              <a:rPr lang="en-US" baseline="0" dirty="0"/>
              <a:t>m, </a:t>
            </a:r>
            <a:r>
              <a:rPr lang="ru-RU" baseline="0" dirty="0"/>
              <a:t>45</a:t>
            </a:r>
            <a:r>
              <a:rPr lang="en-US" baseline="0" dirty="0"/>
              <a:t> sec)</a:t>
            </a:r>
            <a:endParaRPr lang="ru-RU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87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Целями</a:t>
            </a:r>
            <a:r>
              <a:rPr lang="ru-RU" baseline="0" dirty="0"/>
              <a:t> представленной работы являлись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ландшафтов, разработка элементов проектов типа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12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исследование эффективности и качества доступных современных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методов </a:t>
            </a:r>
            <a:r>
              <a:rPr lang="ru-RU" sz="1200" dirty="0" smtClean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повышения производительности </a:t>
            </a:r>
            <a:r>
              <a:rPr lang="ru-RU" sz="12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в</a:t>
            </a:r>
            <a:r>
              <a:rPr lang="ru-RU" sz="1200" baseline="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рамках поставленных задач.</a:t>
            </a:r>
          </a:p>
          <a:p>
            <a:endParaRPr lang="ru-RU" sz="1200" baseline="0" dirty="0">
              <a:effectLst/>
            </a:endParaRPr>
          </a:p>
          <a:p>
            <a:r>
              <a:rPr lang="ru-RU" sz="1200" baseline="0" dirty="0" smtClean="0">
                <a:effectLst/>
              </a:rPr>
              <a:t>В рамках работы были поставлены следующие задачи:</a:t>
            </a:r>
          </a:p>
          <a:p>
            <a:endParaRPr lang="en-US" sz="1200" baseline="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25 sec | Cumulative : 35 sec)</a:t>
            </a:r>
            <a:endParaRPr lang="en-RU" dirty="0"/>
          </a:p>
          <a:p>
            <a:pPr marL="0" indent="0" algn="l" rtl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Актуальность работы во многом заключается непосредственно</a:t>
            </a:r>
            <a:r>
              <a:rPr lang="ru-RU" sz="1200" baseline="0" dirty="0"/>
              <a:t> в рассмотренных задачах и встреченных проблемах реализации.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Создание 3</a:t>
            </a:r>
            <a:r>
              <a:rPr lang="en-US" sz="1200" dirty="0"/>
              <a:t>D-</a:t>
            </a:r>
            <a:r>
              <a:rPr lang="ru-RU" sz="1200" baseline="0" dirty="0"/>
              <a:t>моделей</a:t>
            </a:r>
            <a:r>
              <a:rPr lang="ru-RU" sz="1200" dirty="0"/>
              <a:t> ландшафтов имеет применения в</a:t>
            </a:r>
            <a:r>
              <a:rPr lang="ru-RU" sz="1200" baseline="0" dirty="0"/>
              <a:t>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1200" baseline="0" dirty="0"/>
              <a:t>D</a:t>
            </a:r>
            <a:r>
              <a:rPr lang="ru-RU" sz="1200" baseline="0" dirty="0"/>
              <a:t> и </a:t>
            </a:r>
            <a:r>
              <a:rPr lang="en-US" sz="1200" baseline="0" dirty="0"/>
              <a:t>3D </a:t>
            </a:r>
            <a:r>
              <a:rPr lang="ru-RU" sz="1200" baseline="0" dirty="0"/>
              <a:t>сцен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/>
              <a:t>3D-</a:t>
            </a:r>
            <a:r>
              <a:rPr lang="ru-RU" sz="1200" baseline="0" dirty="0"/>
              <a:t>моделирование применяется для всевозможных задач визуализации, симуляции и проектирования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aseline="0" dirty="0"/>
              <a:t>Сам движок </a:t>
            </a:r>
            <a:r>
              <a:rPr lang="en-US" sz="1200" baseline="0" dirty="0"/>
              <a:t>Unreal Engine 5 </a:t>
            </a:r>
            <a:r>
              <a:rPr lang="ru-RU" sz="1200" baseline="0" dirty="0"/>
              <a:t>на данный момент является лучшим аналогом в свободном доступе и умение работы с ним высоко ценится среди специалистов области</a:t>
            </a:r>
            <a:r>
              <a:rPr lang="en-US" sz="1200" baseline="0" dirty="0"/>
              <a:t> </a:t>
            </a:r>
            <a:r>
              <a:rPr lang="ru-RU" sz="1200" baseline="0" dirty="0"/>
              <a:t>компьютерной графики</a:t>
            </a:r>
            <a:r>
              <a:rPr lang="en-US" sz="1200" baseline="0" dirty="0"/>
              <a:t>;</a:t>
            </a:r>
            <a:endParaRPr lang="ru-RU" sz="12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Также крайне</a:t>
            </a:r>
            <a:r>
              <a:rPr lang="ru-RU" baseline="0" dirty="0"/>
              <a:t> важны м</a:t>
            </a:r>
            <a:r>
              <a:rPr lang="ru-RU" dirty="0"/>
              <a:t>етоды повышения производительности в условиях роста детализации 3D-объектов и их</a:t>
            </a:r>
            <a:r>
              <a:rPr lang="ru-RU" baseline="0" dirty="0"/>
              <a:t> </a:t>
            </a:r>
            <a:r>
              <a:rPr lang="ru-RU" dirty="0"/>
              <a:t>ресурсозатратности.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15 sec | Cumulative : 50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8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представлены основные определения</a:t>
            </a:r>
          </a:p>
          <a:p>
            <a:endParaRPr lang="en-US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5 sec | Cumulative : 55 sec)</a:t>
            </a:r>
            <a:endParaRPr lang="en-RU" dirty="0"/>
          </a:p>
          <a:p>
            <a:endParaRPr lang="en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Существует множество</a:t>
            </a:r>
            <a:r>
              <a:rPr lang="ru-RU" baseline="0" dirty="0"/>
              <a:t> приложений, позволяющих создавать 3</a:t>
            </a:r>
            <a:r>
              <a:rPr lang="en-US" baseline="0" dirty="0"/>
              <a:t>d-</a:t>
            </a:r>
            <a:r>
              <a:rPr lang="ru-RU" baseline="0" dirty="0"/>
              <a:t>модели ландшафта, однако принцип генерации зачастую можно разделить на 3 типа: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по фотографиям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при помощи модификаторов</a:t>
            </a:r>
            <a:r>
              <a:rPr lang="en-US" baseline="0" dirty="0"/>
              <a:t>;</a:t>
            </a:r>
            <a:endParaRPr lang="ru-RU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aseline="0" dirty="0"/>
              <a:t>Генерация с точной настройкой</a:t>
            </a:r>
            <a:r>
              <a:rPr lang="en-US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10 sec | Cumulative : 1m, 5 sec)</a:t>
            </a:r>
            <a:endParaRPr lang="en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по фотографиям </a:t>
            </a:r>
            <a:r>
              <a:rPr lang="ru-RU" sz="1200" dirty="0">
                <a:cs typeface="Calibri" panose="020F0502020204030204" pitchFamily="34" charset="0"/>
              </a:rPr>
              <a:t>осуществляется при помощи анализа снимков рельефа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минусами данной технологии является сильная ограниченность или невозможность ручного изменения.</a:t>
            </a:r>
          </a:p>
          <a:p>
            <a:pPr marL="171450" indent="-171450">
              <a:buFontTx/>
              <a:buChar char="-"/>
            </a:pPr>
            <a:endParaRPr lang="ru-RU" baseline="0" dirty="0"/>
          </a:p>
          <a:p>
            <a:pPr marL="0" indent="0">
              <a:buFontTx/>
              <a:buNone/>
            </a:pPr>
            <a:r>
              <a:rPr lang="en-US" baseline="0" dirty="0"/>
              <a:t>(Time Limit : 10 sec | Cumulative = 1m, 15 sec)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84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при помощи модификаторов позволяет создавать ландшафт с помощью добавления различных свойств и паттернов местности.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15 sec | Cumulative = 1m, 30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</a:t>
            </a:r>
            <a:r>
              <a:rPr lang="ru-RU" baseline="0" dirty="0"/>
              <a:t> генерации ландшафта </a:t>
            </a:r>
            <a:r>
              <a:rPr lang="ru-RU" sz="1200" dirty="0">
                <a:cs typeface="Calibri" panose="020F0502020204030204" pitchFamily="34" charset="0"/>
              </a:rPr>
              <a:t>осуществляется как с помощью добавления модификаторов местности, так и путём ручного взаимодействия с узлами поверхности</a:t>
            </a:r>
            <a:r>
              <a:rPr lang="ru-RU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Основными недостатками являются невозможность точечной настройки отдельных сегментов рельефа.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Поскольку</a:t>
            </a:r>
            <a:r>
              <a:rPr lang="ru-RU" baseline="0" dirty="0"/>
              <a:t> для осуществления задач, поставленных в ходе работы требовалось создание определённой карты местности по схеме, был выбран метод позволяющий осуществлять точечную настройку местности</a:t>
            </a:r>
            <a:r>
              <a:rPr lang="en-US" baseline="0" dirty="0"/>
              <a:t> </a:t>
            </a:r>
            <a:r>
              <a:rPr lang="ru-RU" baseline="0" dirty="0"/>
              <a:t>и дальнейшее создание было оформлено в программе </a:t>
            </a:r>
            <a:r>
              <a:rPr lang="en-US" baseline="0" dirty="0"/>
              <a:t>World Creator 3.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(Time Limit : 25 sec | Cumulative = 1m, 55 sec)</a:t>
            </a:r>
            <a:endParaRPr lang="en-RU" dirty="0"/>
          </a:p>
          <a:p>
            <a:pPr marL="0" indent="0">
              <a:buFontTx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76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Изначально для создания</a:t>
            </a:r>
            <a:r>
              <a:rPr lang="ru-RU" baseline="0" dirty="0"/>
              <a:t> </a:t>
            </a:r>
            <a:r>
              <a:rPr lang="ru-RU" dirty="0"/>
              <a:t>карты для проекта была составлена приближенная схема расположения значимых объектов и элементов рельефа как показано на рисунке.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После этого</a:t>
            </a:r>
            <a:r>
              <a:rPr lang="ru-RU" baseline="0" dirty="0"/>
              <a:t> в программе </a:t>
            </a:r>
            <a:r>
              <a:rPr lang="en-US" baseline="0" dirty="0"/>
              <a:t>World Creator 3 </a:t>
            </a:r>
            <a:r>
              <a:rPr lang="ru-RU" baseline="0" dirty="0"/>
              <a:t>был сгенерирована базовая форма рельефа при помощи модификаторов.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(Time Limit : </a:t>
            </a:r>
            <a:r>
              <a:rPr lang="ru-RU" baseline="0" dirty="0"/>
              <a:t>1</a:t>
            </a:r>
            <a:r>
              <a:rPr lang="en-US" baseline="0" dirty="0"/>
              <a:t>5 sec | Cumulative = </a:t>
            </a:r>
            <a:r>
              <a:rPr lang="ru-RU" baseline="0" dirty="0"/>
              <a:t>2</a:t>
            </a:r>
            <a:r>
              <a:rPr lang="en-US" baseline="0" dirty="0"/>
              <a:t>m, </a:t>
            </a:r>
            <a:r>
              <a:rPr lang="ru-RU" baseline="0" dirty="0"/>
              <a:t>10</a:t>
            </a:r>
            <a:r>
              <a:rPr lang="en-US" baseline="0" dirty="0"/>
              <a:t> sec)</a:t>
            </a:r>
            <a:endParaRPr lang="en-RU" dirty="0"/>
          </a:p>
          <a:p>
            <a:pPr marL="0" indent="0">
              <a:buFont typeface="Arial" panose="020B0604020202020204" pitchFamily="34" charset="0"/>
              <a:buNone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13DF5-C791-3E8A-B73D-95748CB0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45" y="4161454"/>
            <a:ext cx="1768773" cy="20871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AF823E-2FA1-181C-CB01-B98AD9AB7D15}"/>
              </a:ext>
            </a:extLst>
          </p:cNvPr>
          <p:cNvSpPr/>
          <p:nvPr/>
        </p:nvSpPr>
        <p:spPr>
          <a:xfrm>
            <a:off x="502261" y="5540720"/>
            <a:ext cx="5316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Студент: Самарин С.Д. РК6-85Б</a:t>
            </a:r>
          </a:p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tx1">
                    <a:alpha val="74855"/>
                  </a:schemeClr>
                </a:solidFill>
                <a:cs typeface="Calibri" panose="020F0502020204030204" pitchFamily="34" charset="0"/>
              </a:rPr>
              <a:t>Научный руководитель: Витюков Ф. 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E54037-1B9F-E4F4-2A55-AF7F2276971F}"/>
              </a:ext>
            </a:extLst>
          </p:cNvPr>
          <p:cNvSpPr txBox="1">
            <a:spLocks/>
          </p:cNvSpPr>
          <p:nvPr/>
        </p:nvSpPr>
        <p:spPr>
          <a:xfrm>
            <a:off x="502261" y="947489"/>
            <a:ext cx="11186156" cy="281944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  <a:cs typeface="Calibri" panose="020F0502020204030204" pitchFamily="34" charset="0"/>
              </a:rPr>
              <a:t>Разработка методов создания ландшафта и элементов окружения для Role-Playing Game проектов в Unreal Engine 5</a:t>
            </a:r>
          </a:p>
        </p:txBody>
      </p:sp>
    </p:spTree>
    <p:extLst>
      <p:ext uri="{BB962C8B-B14F-4D97-AF65-F5344CB8AC3E}">
        <p14:creationId xmlns:p14="http://schemas.microsoft.com/office/powerpoint/2010/main" val="259984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9</a:t>
            </a:r>
            <a:r>
              <a:rPr lang="ru-RU" dirty="0"/>
              <a:t>. Ландшафт после изменений, вид сбоку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307232" y="5346656"/>
            <a:ext cx="5763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10</a:t>
            </a:r>
            <a:r>
              <a:rPr lang="ru-RU" dirty="0"/>
              <a:t>. Ландшафт после изменений, вид сверху в режиме быстрого рендера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314257"/>
            <a:ext cx="5650074" cy="3000133"/>
          </a:xfrm>
          <a:prstGeom prst="rect">
            <a:avLst/>
          </a:prstGeom>
        </p:spPr>
      </p:pic>
      <p:pic>
        <p:nvPicPr>
          <p:cNvPr id="12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232" y="2314257"/>
            <a:ext cx="5763395" cy="30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54111" y="5346656"/>
            <a:ext cx="5194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11</a:t>
            </a:r>
            <a:r>
              <a:rPr lang="ru-RU" dirty="0"/>
              <a:t>. Ландшафт добавления текстур в качестве материалов</a:t>
            </a:r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Настройка материалов ландшафта</a:t>
            </a:r>
          </a:p>
        </p:txBody>
      </p:sp>
      <p:pic>
        <p:nvPicPr>
          <p:cNvPr id="9" name="Picture 1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11" y="2599011"/>
            <a:ext cx="5194935" cy="2747645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6160163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Градиентный – </a:t>
            </a:r>
            <a:r>
              <a:rPr lang="ru-RU" sz="2000" dirty="0">
                <a:cs typeface="Calibri" panose="020F0502020204030204" pitchFamily="34" charset="0"/>
              </a:rPr>
              <a:t>строится на основе 5 ячеек, каждая из которых может приять градиент цветовой палитры и любую указанную область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Текстурный –</a:t>
            </a:r>
            <a:r>
              <a:rPr lang="ru-RU" sz="2000" dirty="0">
                <a:cs typeface="Calibri" panose="020F0502020204030204" pitchFamily="34" charset="0"/>
              </a:rPr>
              <a:t> требует использования карты цветов, карты нормалей, карты жёсткости, карты затенений и карты смещений. 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способы:</a:t>
            </a: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6200" y="1365415"/>
            <a:ext cx="616016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09217" y="5346656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12</a:t>
            </a:r>
            <a:r>
              <a:rPr lang="ru-RU" dirty="0"/>
              <a:t>. Первичный экспорт ландшафта в </a:t>
            </a:r>
            <a:endParaRPr lang="en-US" dirty="0"/>
          </a:p>
          <a:p>
            <a:pPr algn="ctr"/>
            <a:r>
              <a:rPr lang="en-US" dirty="0"/>
              <a:t>Unreal Engine 5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Экспорт ландшафта в </a:t>
            </a:r>
            <a:r>
              <a:rPr lang="en-US" sz="4400" b="1" dirty="0">
                <a:latin typeface="+mn-lt"/>
                <a:cs typeface="Calibri" panose="020F0502020204030204" pitchFamily="34" charset="0"/>
              </a:rPr>
              <a:t>Unreal Engine 5</a:t>
            </a:r>
            <a:endParaRPr lang="ru-RU" sz="4400" b="1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" name="Picture 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17" y="2193246"/>
            <a:ext cx="5319395" cy="31534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84065" y="5361630"/>
            <a:ext cx="531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13</a:t>
            </a:r>
            <a:r>
              <a:rPr lang="ru-RU" dirty="0"/>
              <a:t>. Ландшафт после добавления материалов в </a:t>
            </a:r>
            <a:r>
              <a:rPr lang="en-US" dirty="0"/>
              <a:t>Unreal Engine 5</a:t>
            </a:r>
          </a:p>
        </p:txBody>
      </p:sp>
      <p:pic>
        <p:nvPicPr>
          <p:cNvPr id="18" name="Picture 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065" y="2244723"/>
            <a:ext cx="5319395" cy="31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объектов в сцену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8" y="5435658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14</a:t>
            </a:r>
            <a:r>
              <a:rPr lang="ru-RU" dirty="0"/>
              <a:t>. Ландшафт в </a:t>
            </a:r>
            <a:r>
              <a:rPr lang="en-US" dirty="0"/>
              <a:t>Unreal Engine 5</a:t>
            </a:r>
            <a:r>
              <a:rPr lang="ru-RU" dirty="0"/>
              <a:t> после добавления водных объектов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784118" y="5435658"/>
            <a:ext cx="4884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15</a:t>
            </a:r>
            <a:r>
              <a:rPr lang="ru-RU" dirty="0"/>
              <a:t>. Сцена после добавления объектов растительности</a:t>
            </a:r>
            <a:endParaRPr lang="en-US" dirty="0"/>
          </a:p>
        </p:txBody>
      </p:sp>
      <p:pic>
        <p:nvPicPr>
          <p:cNvPr id="9" name="Picture 2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87" y="2235258"/>
            <a:ext cx="5469890" cy="3200400"/>
          </a:xfrm>
          <a:prstGeom prst="rect">
            <a:avLst/>
          </a:prstGeom>
        </p:spPr>
      </p:pic>
      <p:pic>
        <p:nvPicPr>
          <p:cNvPr id="10" name="Picture 2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80" y="2226368"/>
            <a:ext cx="543433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Добавление камеры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6059713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17</a:t>
            </a:r>
            <a:r>
              <a:rPr lang="ru-RU" dirty="0"/>
              <a:t>. Демонстрация положения камеры на максимальном удалении</a:t>
            </a:r>
            <a:endParaRPr lang="en-US" dirty="0"/>
          </a:p>
        </p:txBody>
      </p:sp>
      <p:pic>
        <p:nvPicPr>
          <p:cNvPr id="12" name="Picture 2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543" y="3767504"/>
            <a:ext cx="3876266" cy="2292209"/>
          </a:xfrm>
          <a:prstGeom prst="rect">
            <a:avLst/>
          </a:prstGeom>
        </p:spPr>
      </p:pic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2588394"/>
            <a:ext cx="5816277" cy="330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Фиксированный угол обзора;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Сохранение расстояния до ближайшего объекта при перемещении;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удаления и приближения камеры в определённых границах;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вращения вокруг точки наблюдения;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Возможность перемещения камеры при помощи курсора или нажатия клавиш.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Необходимые характеристики: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469380" y="3397367"/>
            <a:ext cx="519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16</a:t>
            </a:r>
            <a:r>
              <a:rPr lang="ru-RU" dirty="0"/>
              <a:t>. Схема расположения </a:t>
            </a:r>
            <a:r>
              <a:rPr lang="ru-RU" dirty="0" smtClean="0"/>
              <a:t>камеры вид сбоку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693" y="423746"/>
            <a:ext cx="5180845" cy="29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Добавления элементов интерфейса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329233" y="3864173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18</a:t>
            </a:r>
            <a:r>
              <a:rPr lang="ru-RU" dirty="0"/>
              <a:t>. Панель инвентаря с 85 пустыми ячейками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54111" y="6463337"/>
            <a:ext cx="482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19</a:t>
            </a:r>
            <a:r>
              <a:rPr lang="ru-RU" dirty="0"/>
              <a:t>. Статусная панель пользователя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865" y="1681350"/>
            <a:ext cx="5467622" cy="218282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853" y="4279819"/>
            <a:ext cx="3913646" cy="2183518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1946806"/>
            <a:ext cx="5816277" cy="4688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Создание структуры хранения данных элементов (название, группируемость, количество, иконка и сетка объекта)</a:t>
            </a:r>
            <a:r>
              <a:rPr lang="ru-RU" sz="2000" dirty="0" smtClean="0">
                <a:cs typeface="Calibri" panose="020F0502020204030204" pitchFamily="34" charset="0"/>
              </a:rPr>
              <a:t>;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Создание визуальных элементов окна и ячеек при помощи системы </a:t>
            </a:r>
            <a:r>
              <a:rPr lang="en-US" sz="2000" dirty="0" smtClean="0">
                <a:cs typeface="Calibri" panose="020F0502020204030204" pitchFamily="34" charset="0"/>
              </a:rPr>
              <a:t>UMG</a:t>
            </a:r>
            <a:r>
              <a:rPr lang="ru-RU" sz="2000" dirty="0" smtClean="0">
                <a:cs typeface="Calibri" panose="020F0502020204030204" pitchFamily="34" charset="0"/>
              </a:rPr>
              <a:t> с возможностью динамического расширения размеров</a:t>
            </a:r>
            <a:r>
              <a:rPr lang="en-US" sz="2000" dirty="0" smtClean="0">
                <a:cs typeface="Calibri" panose="020F0502020204030204" pitchFamily="34" charset="0"/>
              </a:rPr>
              <a:t>.</a:t>
            </a:r>
            <a:endParaRPr lang="ru-RU" sz="2000" dirty="0" smtClean="0">
              <a:cs typeface="Calibri" panose="020F050202020403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Написание механизма добавления или удаления элементов при помощи системы </a:t>
            </a:r>
            <a:r>
              <a:rPr lang="en-US" sz="2000" dirty="0" smtClean="0">
                <a:cs typeface="Calibri" panose="020F0502020204030204" pitchFamily="34" charset="0"/>
              </a:rPr>
              <a:t>Blueprint </a:t>
            </a:r>
            <a:r>
              <a:rPr lang="ru-RU" sz="2000" dirty="0" smtClean="0">
                <a:cs typeface="Calibri" panose="020F0502020204030204" pitchFamily="34" charset="0"/>
              </a:rPr>
              <a:t>скриптов с динамическим обновлением содержимого на экране.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 smtClean="0">
                <a:cs typeface="Calibri" panose="020F0502020204030204" pitchFamily="34" charset="0"/>
              </a:rPr>
              <a:t>Синхронизация данных интерактивных объектов проекта с созданной структурой данных для реализации возможности создания элементов перед пользователем при их удалении из инвентаря.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415893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 smtClean="0">
                <a:latin typeface="+mn-lt"/>
                <a:cs typeface="Calibri" panose="020F0502020204030204" pitchFamily="34" charset="0"/>
              </a:rPr>
              <a:t>Создание инвентаря:</a:t>
            </a:r>
            <a:endParaRPr lang="ru-RU" sz="2800" b="1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52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6" y="533669"/>
            <a:ext cx="11359321" cy="976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полигональной сетки ландшафта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20</a:t>
            </a:r>
            <a:r>
              <a:rPr lang="ru-RU" dirty="0"/>
              <a:t>. Сетка ландшафта до </a:t>
            </a:r>
            <a:r>
              <a:rPr lang="ru-RU" dirty="0" smtClean="0"/>
              <a:t>повышения производительности, </a:t>
            </a:r>
            <a:r>
              <a:rPr lang="ru-RU" dirty="0"/>
              <a:t>59 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21</a:t>
            </a:r>
            <a:r>
              <a:rPr lang="ru-RU" dirty="0"/>
              <a:t>. Сетка ландшафта после </a:t>
            </a:r>
            <a:r>
              <a:rPr lang="ru-RU" dirty="0"/>
              <a:t>повышения производительности</a:t>
            </a:r>
            <a:r>
              <a:rPr lang="en-US" dirty="0" smtClean="0"/>
              <a:t>, </a:t>
            </a:r>
            <a:r>
              <a:rPr lang="en-US" dirty="0"/>
              <a:t>120 FPS </a:t>
            </a:r>
          </a:p>
        </p:txBody>
      </p:sp>
      <p:pic>
        <p:nvPicPr>
          <p:cNvPr id="12" name="Picture 1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08" y="2173530"/>
            <a:ext cx="5048250" cy="2961005"/>
          </a:xfrm>
          <a:prstGeom prst="rect">
            <a:avLst/>
          </a:prstGeom>
        </p:spPr>
      </p:pic>
      <p:pic>
        <p:nvPicPr>
          <p:cNvPr id="13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01" y="2171292"/>
            <a:ext cx="5006950" cy="29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568840"/>
            <a:ext cx="11359321" cy="1070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Улучшение производительности рендеринга растительности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18987" y="5238262"/>
            <a:ext cx="54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22. Вспомогательная сцена до </a:t>
            </a:r>
            <a:r>
              <a:rPr lang="ru-RU" dirty="0"/>
              <a:t>повышения производительности, </a:t>
            </a:r>
            <a:r>
              <a:rPr lang="ru-RU" dirty="0" smtClean="0"/>
              <a:t>15 </a:t>
            </a:r>
            <a:r>
              <a:rPr lang="ru-RU" dirty="0"/>
              <a:t>FPS 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92644" y="5238262"/>
            <a:ext cx="550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23. Вспомогательная сцена после </a:t>
            </a:r>
            <a:r>
              <a:rPr lang="ru-RU" dirty="0"/>
              <a:t>повышения производительности, </a:t>
            </a:r>
            <a:r>
              <a:rPr lang="ru-RU" dirty="0" smtClean="0"/>
              <a:t>27 </a:t>
            </a:r>
            <a:r>
              <a:rPr lang="ru-RU" dirty="0"/>
              <a:t>FPS 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2104185"/>
            <a:ext cx="5306695" cy="304292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586" y="2104185"/>
            <a:ext cx="5406123" cy="30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Финальный вид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85916" y="5238262"/>
            <a:ext cx="546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24. Свободный вид камеры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15802" y="5238262"/>
            <a:ext cx="595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25. Фиксированный, пользовательский вид камеры</a:t>
            </a:r>
            <a:r>
              <a:rPr lang="en-US" dirty="0"/>
              <a:t> 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644" y="2389238"/>
            <a:ext cx="5612285" cy="28490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8" y="1914486"/>
            <a:ext cx="5469890" cy="33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Заключение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3693053"/>
            <a:ext cx="11160539" cy="2047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Исследованы доступные методы создания ландшафта;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 и добавлен ландшафт по установленной схеме;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Созданы и интегрированы в среду </a:t>
            </a:r>
            <a:r>
              <a:rPr lang="en-US" sz="2000" dirty="0">
                <a:cs typeface="Calibri" panose="020F0502020204030204" pitchFamily="34" charset="0"/>
              </a:rPr>
              <a:t>UE5 </a:t>
            </a:r>
            <a:r>
              <a:rPr lang="ru-RU" sz="2000" dirty="0">
                <a:cs typeface="Calibri" panose="020F0502020204030204" pitchFamily="34" charset="0"/>
              </a:rPr>
              <a:t>необходимые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Добавлены объекты и элементы интерфейса характерные RPG проектам;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 smtClean="0">
                <a:cs typeface="Calibri" panose="020F0502020204030204" pitchFamily="34" charset="0"/>
              </a:rPr>
              <a:t>Проведено повышение производительности рендера растительности </a:t>
            </a:r>
            <a:r>
              <a:rPr lang="ru-RU" sz="2000" dirty="0">
                <a:cs typeface="Calibri" panose="020F0502020204030204" pitchFamily="34" charset="0"/>
              </a:rPr>
              <a:t>и сетки ландшафта.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18" y="3163543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Выполнены задачи: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7" y="2157441"/>
            <a:ext cx="11359321" cy="100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Исследовать и применены методы создания ландшафта, разработаны объекты и элементы пользовательского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проведены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 </a:t>
            </a:r>
            <a:r>
              <a:rPr lang="ru-RU" sz="2000" dirty="0" smtClean="0">
                <a:ea typeface="Arial" panose="020B0604020202020204" pitchFamily="34" charset="0"/>
                <a:cs typeface="Calibri" panose="020F0502020204030204" pitchFamily="34" charset="0"/>
              </a:rPr>
              <a:t>проанализированы результаты повышения производительности элементов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проекта.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endParaRPr lang="ru-RU" sz="2000" dirty="0"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158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Достигнута цель:</a:t>
            </a:r>
          </a:p>
        </p:txBody>
      </p:sp>
    </p:spTree>
    <p:extLst>
      <p:ext uri="{BB962C8B-B14F-4D97-AF65-F5344CB8AC3E}">
        <p14:creationId xmlns:p14="http://schemas.microsoft.com/office/powerpoint/2010/main" val="18231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734790"/>
            <a:ext cx="5634381" cy="530914"/>
          </a:xfrm>
        </p:spPr>
        <p:txBody>
          <a:bodyPr anchor="ctr">
            <a:noAutofit/>
          </a:bodyPr>
          <a:lstStyle/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0" y="3703794"/>
            <a:ext cx="11299686" cy="19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Исследовать доступные методы создания ландшафта (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World Machine, World Creator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 3</a:t>
            </a:r>
            <a:r>
              <a:rPr lang="en-US" sz="2000" b="0" i="0" u="none" strike="noStrike" dirty="0">
                <a:effectLst/>
                <a:cs typeface="Calibri" panose="020F0502020204030204" pitchFamily="34" charset="0"/>
              </a:rPr>
              <a:t>, Gaea)</a:t>
            </a:r>
            <a:r>
              <a:rPr lang="ru-RU" sz="2000" b="0" i="0" u="none" strike="noStrike" dirty="0">
                <a:effectLst/>
                <a:cs typeface="Calibri" panose="020F0502020204030204" pitchFamily="34" charset="0"/>
              </a:rPr>
              <a:t>;</a:t>
            </a:r>
            <a:endParaRPr lang="en-US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Создать и адаптировать ландшафт для создание карты в </a:t>
            </a:r>
            <a:r>
              <a:rPr lang="en-US" sz="2000" dirty="0">
                <a:cs typeface="Calibri" panose="020F0502020204030204" pitchFamily="34" charset="0"/>
              </a:rPr>
              <a:t>Unreal Engine 5;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Изучить методы 3</a:t>
            </a:r>
            <a:r>
              <a:rPr lang="en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моделирования и способы интеграции </a:t>
            </a:r>
            <a:r>
              <a:rPr lang="en-US" sz="2000" dirty="0">
                <a:cs typeface="Calibri" panose="020F0502020204030204" pitchFamily="34" charset="0"/>
              </a:rPr>
              <a:t>3d-</a:t>
            </a:r>
            <a:r>
              <a:rPr lang="ru-RU" sz="2000" dirty="0">
                <a:cs typeface="Calibri" panose="020F0502020204030204" pitchFamily="34" charset="0"/>
              </a:rPr>
              <a:t>объектов в среду </a:t>
            </a:r>
            <a:r>
              <a:rPr lang="en-US" sz="2000" dirty="0">
                <a:cs typeface="Calibri" panose="020F0502020204030204" pitchFamily="34" charset="0"/>
              </a:rPr>
              <a:t>UE5;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Добавить характерные</a:t>
            </a:r>
            <a:r>
              <a:rPr lang="en-US" sz="2000" dirty="0">
                <a:cs typeface="Calibri" panose="020F0502020204030204" pitchFamily="34" charset="0"/>
              </a:rPr>
              <a:t> RPG </a:t>
            </a:r>
            <a:r>
              <a:rPr lang="ru-RU" sz="2000" dirty="0">
                <a:cs typeface="Calibri" panose="020F0502020204030204" pitchFamily="34" charset="0"/>
              </a:rPr>
              <a:t>проектам элементы пользовательского взаимодействия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Провести </a:t>
            </a:r>
            <a:r>
              <a:rPr lang="ru-RU" sz="2000" dirty="0" smtClean="0">
                <a:cs typeface="Calibri" panose="020F0502020204030204" pitchFamily="34" charset="0"/>
              </a:rPr>
              <a:t>повышение производительности </a:t>
            </a:r>
            <a:r>
              <a:rPr lang="ru-RU" sz="2000" dirty="0">
                <a:cs typeface="Calibri" panose="020F0502020204030204" pitchFamily="34" charset="0"/>
              </a:rPr>
              <a:t>наиболее ресурсоёмких элементов проекта.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72D8EA1-D41C-F670-9420-C7FEB1604D57}"/>
              </a:ext>
            </a:extLst>
          </p:cNvPr>
          <p:cNvSpPr txBox="1">
            <a:spLocks/>
          </p:cNvSpPr>
          <p:nvPr/>
        </p:nvSpPr>
        <p:spPr>
          <a:xfrm>
            <a:off x="309221" y="3049571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Задачи: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155EBC32-C40A-64C7-635F-BDA5FD6D7F1D}"/>
              </a:ext>
            </a:extLst>
          </p:cNvPr>
          <p:cNvSpPr txBox="1">
            <a:spLocks/>
          </p:cNvSpPr>
          <p:nvPr/>
        </p:nvSpPr>
        <p:spPr>
          <a:xfrm>
            <a:off x="309218" y="2204570"/>
            <a:ext cx="9649790" cy="949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Исследование методов создания ландшафтов и элементов интерфейса для проектов типа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Role-Playing Game </a:t>
            </a:r>
            <a:r>
              <a:rPr lang="ru-RU" sz="2000" dirty="0">
                <a:ea typeface="Arial" panose="020B0604020202020204" pitchFamily="34" charset="0"/>
                <a:cs typeface="Calibri" panose="020F0502020204030204" pitchFamily="34" charset="0"/>
              </a:rPr>
              <a:t>в </a:t>
            </a:r>
            <a:r>
              <a:rPr lang="en-US" sz="2000" dirty="0">
                <a:ea typeface="Arial" panose="020B0604020202020204" pitchFamily="34" charset="0"/>
                <a:cs typeface="Calibri" panose="020F0502020204030204" pitchFamily="34" charset="0"/>
              </a:rPr>
              <a:t>Unreal Engine 5</a:t>
            </a:r>
            <a:r>
              <a:rPr lang="ru-RU" sz="20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r>
              <a:rPr lang="ru-RU" sz="2000" dirty="0">
                <a:effectLst/>
                <a:cs typeface="Calibri" panose="020F0502020204030204" pitchFamily="34" charset="0"/>
              </a:rPr>
              <a:t> </a:t>
            </a:r>
            <a:endParaRPr lang="ru-RU" sz="2000" i="0" u="none" strike="noStrike" dirty="0">
              <a:effectLst/>
              <a:highlight>
                <a:srgbClr val="FFFF00"/>
              </a:highlight>
              <a:cs typeface="Calibri" panose="020F050202020403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1673656"/>
            <a:ext cx="438445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Цель работы: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2190919"/>
            <a:ext cx="6344893" cy="424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 ландшафтов применяются в сферах архитектуры, картографии, индустриях виртуальной реальности, кинематографии, геймдева, а также для создания различных симуляций и реалистичных 2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 сцен;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-моделирование применяется для всевозможных задач визуализации, симуляции и проектирования;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Unreal Engine 5 является лучшим аналогом в свободном доступе;</a:t>
            </a:r>
            <a:endParaRPr lang="en" sz="2000" b="0" i="0" u="none" strike="noStrike" dirty="0">
              <a:effectLst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Методы повышения производительности в условиях роста ресурсозатратности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-объектов.</a:t>
            </a:r>
            <a:endParaRPr lang="ru-RU" sz="20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253C50-3043-FC2F-75FD-C527C7D9669D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Актуальность работы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20" y="551729"/>
            <a:ext cx="4109230" cy="327838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181440" y="3758558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Модель поверхности города</a:t>
            </a:r>
            <a:endParaRPr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15241" y="6302375"/>
            <a:ext cx="5118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2. Искусственная </a:t>
            </a:r>
            <a:r>
              <a:rPr lang="en-US" dirty="0"/>
              <a:t>3d-</a:t>
            </a:r>
            <a:r>
              <a:rPr lang="ru-RU" dirty="0"/>
              <a:t>модель ландшафта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172" y="4154244"/>
            <a:ext cx="5206923" cy="21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8" y="1657430"/>
            <a:ext cx="10822608" cy="443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Движок (Engine) –</a:t>
            </a:r>
            <a:r>
              <a:rPr lang="ru-RU" sz="2000" dirty="0">
                <a:cs typeface="Calibri" panose="020F0502020204030204" pitchFamily="34" charset="0"/>
              </a:rPr>
              <a:t> это программная платформа, предназначенная для создания и разработки приложений. Он предоставляет разработчикам набор инструментов и функций для создания графического сопровождения, симуляции физики, логики и других компонентов;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Сетка (</a:t>
            </a:r>
            <a:r>
              <a:rPr lang="en-US" sz="2000" b="1" dirty="0">
                <a:cs typeface="Calibri" panose="020F0502020204030204" pitchFamily="34" charset="0"/>
              </a:rPr>
              <a:t>Mesh)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структура каркаса 3</a:t>
            </a:r>
            <a:r>
              <a:rPr lang="en-US" sz="2000" dirty="0">
                <a:cs typeface="Calibri" panose="020F0502020204030204" pitchFamily="34" charset="0"/>
              </a:rPr>
              <a:t>d-</a:t>
            </a:r>
            <a:r>
              <a:rPr lang="ru-RU" sz="2000" dirty="0">
                <a:cs typeface="Calibri" panose="020F0502020204030204" pitchFamily="34" charset="0"/>
              </a:rPr>
              <a:t>объекта, состоящая из вершин, ребер и граней;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Материал (</a:t>
            </a:r>
            <a:r>
              <a:rPr lang="en-US" sz="2000" b="1" dirty="0">
                <a:cs typeface="Calibri" panose="020F0502020204030204" pitchFamily="34" charset="0"/>
              </a:rPr>
              <a:t>Material)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ru-RU" sz="2000" dirty="0">
                <a:cs typeface="Calibri" panose="020F0502020204030204" pitchFamily="34" charset="0"/>
              </a:rPr>
              <a:t> совокупность параметров, определяющих визуальные качества объекта в зависимости от падающего на его поверхность света;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Текстура (</a:t>
            </a:r>
            <a:r>
              <a:rPr lang="en-US" sz="2000" b="1" dirty="0">
                <a:cs typeface="Calibri" panose="020F0502020204030204" pitchFamily="34" charset="0"/>
              </a:rPr>
              <a:t>Texture)</a:t>
            </a:r>
            <a:r>
              <a:rPr lang="ru-RU" sz="2000" dirty="0">
                <a:cs typeface="Calibri" panose="020F0502020204030204" pitchFamily="34" charset="0"/>
              </a:rPr>
              <a:t> </a:t>
            </a:r>
            <a:r>
              <a:rPr lang="ru-RU" sz="2000" b="1" dirty="0">
                <a:cs typeface="Calibri" panose="020F0502020204030204" pitchFamily="34" charset="0"/>
              </a:rPr>
              <a:t>–</a:t>
            </a:r>
            <a:r>
              <a:rPr lang="ru-RU" sz="2000" dirty="0">
                <a:cs typeface="Calibri" panose="020F0502020204030204" pitchFamily="34" charset="0"/>
              </a:rPr>
              <a:t> изображение, накладываемое на поверхность 3d-модели.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2000" b="1" dirty="0">
                <a:cs typeface="Calibri" panose="020F0502020204030204" pitchFamily="34" charset="0"/>
              </a:rPr>
              <a:t>FPS (Frames Per Second)</a:t>
            </a:r>
            <a:r>
              <a:rPr lang="ru-RU" sz="2000" b="1" dirty="0">
                <a:cs typeface="Calibri" panose="020F0502020204030204" pitchFamily="34" charset="0"/>
              </a:rPr>
              <a:t> –</a:t>
            </a:r>
            <a:r>
              <a:rPr lang="en" sz="2000" dirty="0">
                <a:cs typeface="Calibri" panose="020F0502020204030204" pitchFamily="34" charset="0"/>
              </a:rPr>
              <a:t> </a:t>
            </a:r>
            <a:r>
              <a:rPr lang="ru-RU" sz="2000" dirty="0">
                <a:cs typeface="Calibri" panose="020F0502020204030204" pitchFamily="34" charset="0"/>
              </a:rPr>
              <a:t>число обновлений в секунду для выводимого на экран содержимого;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dirty="0">
                <a:cs typeface="Calibri" panose="020F0502020204030204" pitchFamily="34" charset="0"/>
              </a:rPr>
              <a:t>LOD (Level of Detail) –</a:t>
            </a:r>
            <a:r>
              <a:rPr lang="ru-RU" sz="2000" dirty="0">
                <a:cs typeface="Calibri" panose="020F0502020204030204" pitchFamily="34" charset="0"/>
              </a:rPr>
              <a:t> уровень детализации сетки исходного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-объекта. Позволяет изменять детализацию объекта в процессе работы программы. В основном используется для уменьшения нагрузки от удалённых от наблюдателя объектов.</a:t>
            </a:r>
            <a:endParaRPr lang="ru-RU" sz="2800" b="0" i="0" u="none" strike="noStrike" dirty="0">
              <a:effectLst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68591-BA52-F306-6896-889B03BB457F}"/>
              </a:ext>
            </a:extLst>
          </p:cNvPr>
          <p:cNvSpPr txBox="1">
            <a:spLocks/>
          </p:cNvSpPr>
          <p:nvPr/>
        </p:nvSpPr>
        <p:spPr>
          <a:xfrm>
            <a:off x="309218" y="734790"/>
            <a:ext cx="8099286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Основные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72902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10912061" cy="257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По фотографиям</a:t>
            </a:r>
            <a:r>
              <a:rPr lang="en-US" sz="2000" dirty="0">
                <a:cs typeface="Calibri" panose="020F0502020204030204" pitchFamily="34" charset="0"/>
              </a:rPr>
              <a:t> (</a:t>
            </a:r>
            <a:r>
              <a:rPr lang="en-US" sz="2000" dirty="0" err="1">
                <a:cs typeface="Calibri" panose="020F0502020204030204" pitchFamily="34" charset="0"/>
              </a:rPr>
              <a:t>RealityCapture</a:t>
            </a:r>
            <a:r>
              <a:rPr lang="en-US" sz="2000" dirty="0">
                <a:cs typeface="Calibri" panose="020F0502020204030204" pitchFamily="34" charset="0"/>
              </a:rPr>
              <a:t>, </a:t>
            </a:r>
            <a:r>
              <a:rPr lang="en-US" sz="2000" dirty="0" err="1">
                <a:cs typeface="Calibri" panose="020F0502020204030204" pitchFamily="34" charset="0"/>
              </a:rPr>
              <a:t>Agisoft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Metashape</a:t>
            </a:r>
            <a:r>
              <a:rPr lang="en-US" sz="2000" dirty="0">
                <a:cs typeface="Calibri" panose="020F0502020204030204" pitchFamily="34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При помощи модификаторов</a:t>
            </a:r>
            <a:r>
              <a:rPr lang="en-US" sz="2000" dirty="0">
                <a:cs typeface="Calibri" panose="020F0502020204030204" pitchFamily="34" charset="0"/>
              </a:rPr>
              <a:t> (World Machine, Gaea);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cs typeface="Calibri" panose="020F0502020204030204" pitchFamily="34" charset="0"/>
              </a:rPr>
              <a:t>С точной настройкой</a:t>
            </a:r>
            <a:r>
              <a:rPr lang="en-US" sz="2000" dirty="0">
                <a:cs typeface="Calibri" panose="020F0502020204030204" pitchFamily="34" charset="0"/>
              </a:rPr>
              <a:t> (World Creator 3).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Методы создания ландшафта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Основные типы создания ландшафта:</a:t>
            </a:r>
          </a:p>
        </p:txBody>
      </p:sp>
    </p:spTree>
    <p:extLst>
      <p:ext uri="{BB962C8B-B14F-4D97-AF65-F5344CB8AC3E}">
        <p14:creationId xmlns:p14="http://schemas.microsoft.com/office/powerpoint/2010/main" val="58597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5"/>
            <a:ext cx="7037314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при помощи анализа снимков рельефа и топологии.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поверхности существующей местности.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 по фотографиям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69" y="4059598"/>
            <a:ext cx="3570611" cy="24414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69" y="1348796"/>
            <a:ext cx="3570611" cy="23499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911085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445858"/>
            <a:ext cx="7037310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ограниченность или невозможность ручного изменения полученного результата</a:t>
            </a:r>
            <a:r>
              <a:rPr lang="en-US" sz="2000" dirty="0">
                <a:cs typeface="Calibri" panose="020F0502020204030204" pitchFamily="34" charset="0"/>
              </a:rPr>
              <a:t>;</a:t>
            </a:r>
            <a:endParaRPr lang="ru-RU" sz="2000" dirty="0"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необходимость большого числа качественных снимков местности.</a:t>
            </a:r>
            <a:endParaRPr lang="ru-RU" sz="2000" dirty="0">
              <a:cs typeface="Calibri" panose="020F0502020204030204" pitchFamily="34" charset="0"/>
            </a:endParaRP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8280" y="3698725"/>
            <a:ext cx="4586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3</a:t>
            </a:r>
            <a:r>
              <a:rPr lang="ru-RU" dirty="0"/>
              <a:t>. Карта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26580" y="6501078"/>
            <a:ext cx="517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4</a:t>
            </a:r>
            <a:r>
              <a:rPr lang="ru-RU" dirty="0"/>
              <a:t>. Карта уровня местности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5954423" cy="158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путём </a:t>
            </a:r>
            <a:r>
              <a:rPr lang="ru-RU" sz="2000" dirty="0"/>
              <a:t>добавления различных свойств и паттернов местности</a:t>
            </a:r>
            <a:r>
              <a:rPr lang="ru-RU" sz="2000" dirty="0"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3</a:t>
            </a:r>
            <a:r>
              <a:rPr lang="en-US" sz="2000" dirty="0">
                <a:cs typeface="Calibri" panose="020F0502020204030204" pitchFamily="34" charset="0"/>
              </a:rPr>
              <a:t>d</a:t>
            </a:r>
            <a:r>
              <a:rPr lang="ru-RU" sz="2000" dirty="0">
                <a:cs typeface="Calibri" panose="020F0502020204030204" pitchFamily="34" charset="0"/>
              </a:rPr>
              <a:t>-поверхность местности с определёнными свойствами рельефа.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модификаторами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17" y="4176542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21" y="4707456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невозможность точечной настройки отдельных сегментов рельефа.</a:t>
            </a:r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63638" y="3666091"/>
            <a:ext cx="573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5</a:t>
            </a:r>
            <a:r>
              <a:rPr lang="ru-RU" dirty="0"/>
              <a:t>. Схема модификаторов в </a:t>
            </a:r>
            <a:r>
              <a:rPr lang="en-US" dirty="0"/>
              <a:t>Gaea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263637" y="6501078"/>
            <a:ext cx="573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6</a:t>
            </a:r>
            <a:r>
              <a:rPr lang="ru-RU" dirty="0"/>
              <a:t>. Результирующий ландшафт в </a:t>
            </a:r>
            <a:r>
              <a:rPr lang="en-US" dirty="0"/>
              <a:t>Gaea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1705974"/>
            <a:ext cx="5736374" cy="19186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2" y="3998011"/>
            <a:ext cx="4604385" cy="24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2588394"/>
            <a:ext cx="9109103" cy="111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cs typeface="Calibri" panose="020F0502020204030204" pitchFamily="34" charset="0"/>
              </a:rPr>
              <a:t>Создание ландшафта осуществляется как с помощью добавления модификаторов местности, так и путём ручного взаимодействия с узлами поверхности.</a:t>
            </a:r>
          </a:p>
          <a:p>
            <a:pPr algn="l"/>
            <a:r>
              <a:rPr lang="ru-RU" sz="2000" dirty="0">
                <a:cs typeface="Calibri" panose="020F0502020204030204" pitchFamily="34" charset="0"/>
              </a:rPr>
              <a:t>Позволяет получить точную модель ландшафта.</a:t>
            </a:r>
          </a:p>
          <a:p>
            <a:pPr algn="l"/>
            <a:endParaRPr lang="ru-RU" sz="2000" dirty="0">
              <a:cs typeface="Calibri" panose="020F0502020204030204" pitchFamily="34" charset="0"/>
            </a:endParaRPr>
          </a:p>
          <a:p>
            <a:pPr algn="l" rtl="0"/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ландшафтов с точной настройкой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2057480"/>
            <a:ext cx="644591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Основной принцип: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8364D64-F106-A864-8D49-3E15A314D254}"/>
              </a:ext>
            </a:extLst>
          </p:cNvPr>
          <p:cNvSpPr txBox="1">
            <a:spLocks/>
          </p:cNvSpPr>
          <p:nvPr/>
        </p:nvSpPr>
        <p:spPr>
          <a:xfrm>
            <a:off x="309220" y="3701331"/>
            <a:ext cx="5954420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dirty="0">
                <a:latin typeface="+mn-lt"/>
                <a:cs typeface="Calibri" panose="020F0502020204030204" pitchFamily="34" charset="0"/>
              </a:rPr>
              <a:t>Недостатки: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538B1BC-EE83-79C9-C5E7-B3EE4414C2F1}"/>
              </a:ext>
            </a:extLst>
          </p:cNvPr>
          <p:cNvSpPr txBox="1">
            <a:spLocks/>
          </p:cNvSpPr>
          <p:nvPr/>
        </p:nvSpPr>
        <p:spPr>
          <a:xfrm>
            <a:off x="309217" y="4232245"/>
            <a:ext cx="5954419" cy="1375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более серьёзные ресурсозатраты</a:t>
            </a:r>
            <a:endParaRPr lang="ru-RU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9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1600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D5C004-2B81-E43D-4BCB-04914E586384}"/>
              </a:ext>
            </a:extLst>
          </p:cNvPr>
          <p:cNvSpPr txBox="1">
            <a:spLocks/>
          </p:cNvSpPr>
          <p:nvPr/>
        </p:nvSpPr>
        <p:spPr>
          <a:xfrm>
            <a:off x="309217" y="734790"/>
            <a:ext cx="11359321" cy="530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>
                <a:latin typeface="+mn-lt"/>
                <a:cs typeface="Calibri" panose="020F0502020204030204" pitchFamily="34" charset="0"/>
              </a:rPr>
              <a:t>Создание ландшафта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77" y="1645920"/>
            <a:ext cx="5676900" cy="35661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17" y="5346656"/>
            <a:ext cx="567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. Схема ландшафта карты для </a:t>
            </a:r>
            <a:r>
              <a:rPr lang="en-US" dirty="0"/>
              <a:t>3d</a:t>
            </a:r>
            <a:r>
              <a:rPr lang="ru-RU" dirty="0"/>
              <a:t>-сцены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81" y="1645920"/>
            <a:ext cx="4956357" cy="35661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712181" y="5314390"/>
            <a:ext cx="495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8</a:t>
            </a:r>
            <a:r>
              <a:rPr lang="ru-RU" dirty="0"/>
              <a:t>. Первоначальная форма рельефа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816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24043</TotalTime>
  <Words>2192</Words>
  <Application>Microsoft Office PowerPoint</Application>
  <PresentationFormat>Широкоэкранный</PresentationFormat>
  <Paragraphs>216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Roboto Medium</vt:lpstr>
      <vt:lpstr>Calibri</vt:lpstr>
      <vt:lpstr>Arial</vt:lpstr>
      <vt:lpstr>Calibri Light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lisle</cp:lastModifiedBy>
  <cp:revision>133</cp:revision>
  <dcterms:created xsi:type="dcterms:W3CDTF">2022-04-18T20:35:07Z</dcterms:created>
  <dcterms:modified xsi:type="dcterms:W3CDTF">2025-06-22T17:44:52Z</dcterms:modified>
  <cp:category/>
</cp:coreProperties>
</file>